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6506647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increase subscriber base.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3231594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foster loyalty and move them to "Loyal" segment.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Strategically manage discounts to balance sales and profit margins.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 in marketing campaigns.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efforts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2090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43209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179802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3,900 purchases to understand spending patterns, segments, and preferences.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432090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432090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179802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Transactional data across various product categories.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15520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511552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372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863233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Actionable insights for business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850" y="406122"/>
            <a:ext cx="3692247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Summary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850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6850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 (Age, Gender, Location, Subscription Status)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6850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details (Item, Category, Amount, Season, Size, Color)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6850" y="2190869"/>
            <a:ext cx="6618208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Shopping behavior (Discount, Promo Code, Previous Purchases, Frequency, Review Rating, Shipping Type)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502962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Volume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02962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Rows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02962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 Columns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502962" y="2190869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 missing values in Review Rating</a:t>
            </a:r>
            <a:endParaRPr lang="en-US" sz="11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962" y="2593181"/>
            <a:ext cx="6618208" cy="66182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515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with pandas;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missing 'Review Rating' values using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960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'age_group' and 'purchase_frequency_days'.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625" y="336709"/>
            <a:ext cx="556414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Analysis (SQL) - Revenue &amp; Discounts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28625" y="1025604"/>
            <a:ext cx="1530906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Gender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1354693"/>
            <a:ext cx="6737152" cy="37727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72243" y="1025604"/>
            <a:ext cx="1990487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High-Spending Discount Users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472243" y="1339334"/>
            <a:ext cx="6737152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839 customers who used discounts but spent above average.</a:t>
            </a:r>
            <a:endParaRPr lang="en-US" sz="9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243" y="1673066"/>
            <a:ext cx="6737152" cy="67371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2243" y="8547973"/>
            <a:ext cx="1971318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Discount-Dependent Products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472243" y="8861703"/>
            <a:ext cx="6737152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5 products with highest percentage of discounted purchases: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7472243" y="9167813"/>
            <a:ext cx="6737152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(50%)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7472243" y="9406652"/>
            <a:ext cx="6737152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Sneakers (49.66%)</a:t>
            </a:r>
            <a:endParaRPr lang="en-US" sz="950" dirty="0"/>
          </a:p>
        </p:txBody>
      </p:sp>
      <p:sp>
        <p:nvSpPr>
          <p:cNvPr id="12" name="Text 8"/>
          <p:cNvSpPr/>
          <p:nvPr/>
        </p:nvSpPr>
        <p:spPr>
          <a:xfrm>
            <a:off x="7472243" y="9645491"/>
            <a:ext cx="6737152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Coat (49.07%)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33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Performance &amp; Shipping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1211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FFCFA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990731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6" name="Shape 3"/>
          <p:cNvSpPr/>
          <p:nvPr/>
        </p:nvSpPr>
        <p:spPr>
          <a:xfrm>
            <a:off x="9718179" y="26810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9922252" y="28511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37484" y="3588187"/>
            <a:ext cx="2974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4078605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 (3.86), Sandals (3.84), Boots (3.82), Hat (3.80), Skirt (3.78).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65777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5235297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2" name="Shape 9"/>
          <p:cNvSpPr/>
          <p:nvPr/>
        </p:nvSpPr>
        <p:spPr>
          <a:xfrm>
            <a:off x="9718179" y="492561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13" name="Text 10"/>
          <p:cNvSpPr/>
          <p:nvPr/>
        </p:nvSpPr>
        <p:spPr>
          <a:xfrm>
            <a:off x="9922252" y="509575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537484" y="5832753"/>
            <a:ext cx="3266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37484" y="6323171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users have slightly higher average purchase amounts ($60.48) than Standard ($58.46).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627"/>
            <a:ext cx="91724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Subscription &amp; Segmentation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8381"/>
            <a:ext cx="38595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897862"/>
            <a:ext cx="6244709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90548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049191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89490" y="3049191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46828" y="3049191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$59.49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704165" y="3049191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$62,645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555802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699510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589490" y="369951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2847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3699510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$59.87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704165" y="3699510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4688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 contribute more total revenue due to higher volume.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2288381"/>
            <a:ext cx="2917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Customer Segmentation</a:t>
            </a:r>
            <a:endParaRPr lang="en-US" sz="22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97862"/>
            <a:ext cx="6244709" cy="3239691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8740140" y="616803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F211E"/>
          </a:solidFill>
          <a:ln/>
        </p:spPr>
      </p:sp>
      <p:sp>
        <p:nvSpPr>
          <p:cNvPr id="19" name="Text 16"/>
          <p:cNvSpPr/>
          <p:nvPr/>
        </p:nvSpPr>
        <p:spPr>
          <a:xfrm>
            <a:off x="9027914" y="6168033"/>
            <a:ext cx="55149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0341054" y="616803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8564D"/>
          </a:solidFill>
          <a:ln/>
        </p:spPr>
      </p:sp>
      <p:sp>
        <p:nvSpPr>
          <p:cNvPr id="21" name="Text 18"/>
          <p:cNvSpPr/>
          <p:nvPr/>
        </p:nvSpPr>
        <p:spPr>
          <a:xfrm>
            <a:off x="10628828" y="6168033"/>
            <a:ext cx="47375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11864221" y="616803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4938A"/>
          </a:solidFill>
          <a:ln/>
        </p:spPr>
      </p:sp>
      <p:sp>
        <p:nvSpPr>
          <p:cNvPr id="23" name="Text 20"/>
          <p:cNvSpPr/>
          <p:nvPr/>
        </p:nvSpPr>
        <p:spPr>
          <a:xfrm>
            <a:off x="12151995" y="6168033"/>
            <a:ext cx="103810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599521" y="6649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Majority of customers are loyal (3116).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36031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Preferences by Category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835E5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8053" y="1448514"/>
            <a:ext cx="211455" cy="2114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Jewelry, Sunglasses, Belt are top sellers.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835E5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053" y="3149322"/>
            <a:ext cx="211455" cy="2114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Clothing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Blouse, Pants, Shirt are most purchased.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835E5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053" y="4850130"/>
            <a:ext cx="211455" cy="21145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Footwear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Sandals, Shoes, Sneakers lead the category.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835E54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8053" y="6550938"/>
            <a:ext cx="211455" cy="21145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Jacket and Coat are top choices.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631" y="376118"/>
            <a:ext cx="3419475" cy="427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Age &amp; Loyalty Trends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8631" y="1145381"/>
            <a:ext cx="2221349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Repeat Buyers &amp; Subscriptions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78631" y="1495782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with &gt;5 purchases: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8631" y="1837611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Subscription: 2518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8631" y="2104311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Yes Subscription: 958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8631" y="2446139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 buyers are less likely to subscribe.</a:t>
            </a:r>
            <a:endParaRPr lang="en-US" sz="10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31" y="2818805"/>
            <a:ext cx="6669762" cy="666976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9627" y="1145381"/>
            <a:ext cx="1709737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by Age Group</a:t>
            </a:r>
            <a:endParaRPr lang="en-US" sz="13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627" y="1512927"/>
            <a:ext cx="6669762" cy="37349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89627" y="5401747"/>
            <a:ext cx="666976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contribute the highest revenue.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2025-11-25T20:41:40Z</dcterms:created>
  <dcterms:modified xsi:type="dcterms:W3CDTF">2025-11-25T20:41:40Z</dcterms:modified>
</cp:coreProperties>
</file>